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_rels/slideLayout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7.png" ContentType="image/png"/>
  <Override PartName="/ppt/media/image8.png" ContentType="image/png"/>
  <Override PartName="/ppt/media/image9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  <p:sldId id="268" r:id="rId37"/>
    <p:sldId id="269" r:id="rId3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" Target="slides/slide1.xml"/><Relationship Id="rId26" Type="http://schemas.openxmlformats.org/officeDocument/2006/relationships/slide" Target="slides/slide2.xml"/><Relationship Id="rId27" Type="http://schemas.openxmlformats.org/officeDocument/2006/relationships/slide" Target="slides/slide3.xml"/><Relationship Id="rId28" Type="http://schemas.openxmlformats.org/officeDocument/2006/relationships/slide" Target="slides/slide4.xml"/><Relationship Id="rId29" Type="http://schemas.openxmlformats.org/officeDocument/2006/relationships/slide" Target="slides/slide5.xml"/><Relationship Id="rId30" Type="http://schemas.openxmlformats.org/officeDocument/2006/relationships/slide" Target="slides/slide6.xml"/><Relationship Id="rId31" Type="http://schemas.openxmlformats.org/officeDocument/2006/relationships/slide" Target="slides/slide7.xml"/><Relationship Id="rId32" Type="http://schemas.openxmlformats.org/officeDocument/2006/relationships/slide" Target="slides/slide8.xml"/><Relationship Id="rId33" Type="http://schemas.openxmlformats.org/officeDocument/2006/relationships/slide" Target="slides/slide9.xml"/><Relationship Id="rId34" Type="http://schemas.openxmlformats.org/officeDocument/2006/relationships/slide" Target="slides/slide10.xml"/><Relationship Id="rId35" Type="http://schemas.openxmlformats.org/officeDocument/2006/relationships/slide" Target="slides/slide11.xml"/><Relationship Id="rId36" Type="http://schemas.openxmlformats.org/officeDocument/2006/relationships/slide" Target="slides/slide12.xml"/><Relationship Id="rId37" Type="http://schemas.openxmlformats.org/officeDocument/2006/relationships/slide" Target="slides/slide13.xml"/><Relationship Id="rId38" Type="http://schemas.openxmlformats.org/officeDocument/2006/relationships/slide" Target="slides/slide14.xml"/><Relationship Id="rId39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F75DCB5-25C9-4AC6-98DA-67D3CE04CB19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DE211068-0F06-4DE6-9F32-29CE89CB68EB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766180E-AD46-4468-81B6-3E1D2C65B9F2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88BB057-3D6B-4075-818B-3FA12E383E11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7F4AD6CC-A6D9-48F9-BE19-F0F5B84EB848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FED04795-B24D-4956-85FD-282325DA2F41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52B89F72-1068-442C-869F-B6D8CF025109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316DFE6F-B42F-4645-A8BA-6F049C2FF738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A029A13C-D97D-4E81-886C-34EC938200B8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4CABBC9D-A800-431E-8B60-2CE0643F6A77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6FD7299D-BE20-473A-9900-990CFD72E5D9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DC8D2D-3E07-42E4-AA71-03FFBB813F2C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BA751CB0-AC64-4EE3-AB31-08B6C0985F20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A826AA01-1B83-4E10-BDFF-AFE919930ED7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2"/>
          </p:nvPr>
        </p:nvSpPr>
        <p:spPr/>
        <p:txBody>
          <a:bodyPr/>
          <a:p>
            <a:fld id="{75E932CA-DD22-4D02-87D6-EFDD8C24842B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126CAFD1-9C84-4CA7-B76C-5AB215E7BC11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1B2B2D3-ECAC-4E00-AC2C-FFE527C8BB6F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CD85135-63A3-4D73-9B1D-CAE692C17480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B18AB88-ACAE-4654-8813-2166D04B1B75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08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4673520" y="1203480"/>
            <a:ext cx="401508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236DE30-E44A-4DC6-BA52-463F62A2D5FF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9ABF0E5A-7644-411D-9D5D-85982F6CF2D1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9F68B0E-2516-4C9C-827F-F62360E2FE86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C46B4583-D1D3-45F2-AA22-0754232ED3E7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0" y="0"/>
            <a:ext cx="9140760" cy="4845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" name="Google Shape;11;p2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2" name="Google Shape;12;p2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" name="Google Shape;13;p2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ldNum" idx="1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F3B5041-F95F-46D3-B47F-285A516B74EA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62;p9"/>
          <p:cNvSpPr/>
          <p:nvPr/>
        </p:nvSpPr>
        <p:spPr>
          <a:xfrm>
            <a:off x="0" y="0"/>
            <a:ext cx="4568760" cy="51404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57" name="Google Shape;63;p9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58" name="Google Shape;64;p9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9" name="Google Shape;65;p9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60" name="PlaceHolder 1"/>
          <p:cNvSpPr>
            <a:spLocks noGrp="1"/>
          </p:cNvSpPr>
          <p:nvPr>
            <p:ph type="sldNum" idx="10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2E66F89-F9F7-43F1-8E63-F9F7E786672C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ldNum" idx="11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C5D09CD-C1AD-42F9-8BA1-A556C6BE2707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24;p4"/>
          <p:cNvSpPr/>
          <p:nvPr/>
        </p:nvSpPr>
        <p:spPr>
          <a:xfrm>
            <a:off x="0" y="0"/>
            <a:ext cx="9140760" cy="4845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63" name="Google Shape;25;p4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64" name="Google Shape;26;p4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65" name="Google Shape;27;p4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sldNum" idx="12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2A26226-15D0-4E7B-93DB-ECED2AEF4B21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18;p3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72" name="Google Shape;19;p3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73" name="Google Shape;20;p3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74" name="PlaceHolder 1"/>
          <p:cNvSpPr>
            <a:spLocks noGrp="1"/>
          </p:cNvSpPr>
          <p:nvPr>
            <p:ph type="sldNum" idx="13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7D93B86-9902-44AB-93F7-F59361819336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56;p8"/>
          <p:cNvGrpSpPr/>
          <p:nvPr/>
        </p:nvGrpSpPr>
        <p:grpSpPr>
          <a:xfrm>
            <a:off x="530280" y="4186440"/>
            <a:ext cx="1339920" cy="14400"/>
            <a:chOff x="530280" y="4186440"/>
            <a:chExt cx="1339920" cy="14400"/>
          </a:xfrm>
        </p:grpSpPr>
        <p:sp>
          <p:nvSpPr>
            <p:cNvPr id="78" name="Google Shape;57;p8"/>
            <p:cNvSpPr/>
            <p:nvPr/>
          </p:nvSpPr>
          <p:spPr>
            <a:xfrm rot="16200000">
              <a:off x="1380600" y="3711240"/>
              <a:ext cx="14400" cy="964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79" name="Google Shape;58;p8"/>
            <p:cNvSpPr/>
            <p:nvPr/>
          </p:nvSpPr>
          <p:spPr>
            <a:xfrm rot="16200000">
              <a:off x="1009440" y="3707280"/>
              <a:ext cx="14400" cy="9727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80" name="PlaceHolder 1"/>
          <p:cNvSpPr>
            <a:spLocks noGrp="1"/>
          </p:cNvSpPr>
          <p:nvPr>
            <p:ph type="sldNum" idx="14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763F774-3688-40D0-A5B7-95AADE87CDBC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24;p4"/>
          <p:cNvSpPr/>
          <p:nvPr/>
        </p:nvSpPr>
        <p:spPr>
          <a:xfrm>
            <a:off x="0" y="0"/>
            <a:ext cx="9140760" cy="4845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84" name="Google Shape;25;p4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85" name="Google Shape;26;p4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86" name="Google Shape;27;p4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sldNum" idx="15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A1CD1A9-000C-4BD9-A22E-2A5A4235A8B4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24;p4"/>
          <p:cNvSpPr/>
          <p:nvPr/>
        </p:nvSpPr>
        <p:spPr>
          <a:xfrm>
            <a:off x="0" y="0"/>
            <a:ext cx="9140760" cy="4845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93" name="Google Shape;25;p4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94" name="Google Shape;26;p4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95" name="Google Shape;27;p4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sldNum" idx="16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0C3FA4B-8BC6-453F-AFF2-640F02A446CD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8;p3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102" name="Google Shape;19;p3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03" name="Google Shape;20;p3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04" name="PlaceHolder 1"/>
          <p:cNvSpPr>
            <a:spLocks noGrp="1"/>
          </p:cNvSpPr>
          <p:nvPr>
            <p:ph type="sldNum" idx="17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9298FAD-8C32-4D9F-8D36-7CE38CEDD9AF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24;p4"/>
          <p:cNvSpPr/>
          <p:nvPr/>
        </p:nvSpPr>
        <p:spPr>
          <a:xfrm>
            <a:off x="0" y="0"/>
            <a:ext cx="9140760" cy="4845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106" name="Google Shape;25;p4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107" name="Google Shape;26;p4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08" name="Google Shape;27;p4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sldNum" idx="18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C76C6F6-2BCA-4E63-AC68-895B856E8916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24;p4"/>
          <p:cNvSpPr/>
          <p:nvPr/>
        </p:nvSpPr>
        <p:spPr>
          <a:xfrm>
            <a:off x="0" y="0"/>
            <a:ext cx="9140760" cy="4845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115" name="Google Shape;25;p4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116" name="Google Shape;26;p4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17" name="Google Shape;27;p4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sldNum" idx="19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6A90E66-C9ED-4D5E-9B79-AF8AB938F759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74;p11"/>
          <p:cNvGrpSpPr/>
          <p:nvPr/>
        </p:nvGrpSpPr>
        <p:grpSpPr>
          <a:xfrm>
            <a:off x="530280" y="4186440"/>
            <a:ext cx="1339920" cy="14400"/>
            <a:chOff x="530280" y="4186440"/>
            <a:chExt cx="1339920" cy="14400"/>
          </a:xfrm>
        </p:grpSpPr>
        <p:sp>
          <p:nvSpPr>
            <p:cNvPr id="10" name="Google Shape;75;p11"/>
            <p:cNvSpPr/>
            <p:nvPr/>
          </p:nvSpPr>
          <p:spPr>
            <a:xfrm rot="16200000">
              <a:off x="1380600" y="3711240"/>
              <a:ext cx="14400" cy="964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" name="Google Shape;76;p11"/>
            <p:cNvSpPr/>
            <p:nvPr/>
          </p:nvSpPr>
          <p:spPr>
            <a:xfrm rot="16200000">
              <a:off x="1009440" y="3707280"/>
              <a:ext cx="14400" cy="9727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2" name="PlaceHolder 1"/>
          <p:cNvSpPr>
            <a:spLocks noGrp="1"/>
          </p:cNvSpPr>
          <p:nvPr>
            <p:ph type="sldNum" idx="2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912B3FB-B625-4E31-8060-BDC7610C8C87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24;p4"/>
          <p:cNvSpPr/>
          <p:nvPr/>
        </p:nvSpPr>
        <p:spPr>
          <a:xfrm>
            <a:off x="0" y="0"/>
            <a:ext cx="9140760" cy="4845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124" name="Google Shape;25;p4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125" name="Google Shape;26;p4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26" name="Google Shape;27;p4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sldNum" idx="20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97649F2-103F-4F33-96D9-8C1BB0DFC134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2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8;p3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133" name="Google Shape;19;p3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34" name="Google Shape;20;p3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35" name="PlaceHolder 1"/>
          <p:cNvSpPr>
            <a:spLocks noGrp="1"/>
          </p:cNvSpPr>
          <p:nvPr>
            <p:ph type="sldNum" idx="21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562EBF1-071A-4613-B2D7-8AF11BCC219C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8;p3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137" name="Google Shape;19;p3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38" name="Google Shape;20;p3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39" name="PlaceHolder 1"/>
          <p:cNvSpPr>
            <a:spLocks noGrp="1"/>
          </p:cNvSpPr>
          <p:nvPr>
            <p:ph type="sldNum" idx="22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F8106CB-6E4F-4B45-8169-AACB56E6A607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56;p8"/>
          <p:cNvGrpSpPr/>
          <p:nvPr/>
        </p:nvGrpSpPr>
        <p:grpSpPr>
          <a:xfrm>
            <a:off x="530280" y="4186440"/>
            <a:ext cx="1339920" cy="14400"/>
            <a:chOff x="530280" y="4186440"/>
            <a:chExt cx="1339920" cy="14400"/>
          </a:xfrm>
        </p:grpSpPr>
        <p:sp>
          <p:nvSpPr>
            <p:cNvPr id="141" name="Google Shape;57;p8"/>
            <p:cNvSpPr/>
            <p:nvPr/>
          </p:nvSpPr>
          <p:spPr>
            <a:xfrm rot="16200000">
              <a:off x="1380600" y="3711240"/>
              <a:ext cx="14400" cy="964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42" name="Google Shape;58;p8"/>
            <p:cNvSpPr/>
            <p:nvPr/>
          </p:nvSpPr>
          <p:spPr>
            <a:xfrm rot="16200000">
              <a:off x="1009440" y="3707280"/>
              <a:ext cx="14400" cy="9727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sp>
        <p:nvSpPr>
          <p:cNvPr id="143" name="PlaceHolder 1"/>
          <p:cNvSpPr>
            <a:spLocks noGrp="1"/>
          </p:cNvSpPr>
          <p:nvPr>
            <p:ph type="sldNum" idx="23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A7A3BB0-7F36-482E-9FD9-9AB138D52497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ldNum" idx="3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83529B1-8072-4A9B-9F85-88CFD3CB63ED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8;p3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15" name="Google Shape;19;p3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6" name="Google Shape;20;p3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7" name="PlaceHolder 1"/>
          <p:cNvSpPr>
            <a:spLocks noGrp="1"/>
          </p:cNvSpPr>
          <p:nvPr>
            <p:ph type="sldNum" idx="4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065688C-E15A-4F4F-BDD7-A31767DF4C83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4;p4"/>
          <p:cNvSpPr/>
          <p:nvPr/>
        </p:nvSpPr>
        <p:spPr>
          <a:xfrm>
            <a:off x="0" y="0"/>
            <a:ext cx="9140760" cy="4845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1" name="Google Shape;25;p4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22" name="Google Shape;26;p4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3" name="Google Shape;27;p4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780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sldNum" idx="5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53BDC5C-5EA9-41EF-9D01-0075EF485A0F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32;p5"/>
          <p:cNvSpPr/>
          <p:nvPr/>
        </p:nvSpPr>
        <p:spPr>
          <a:xfrm>
            <a:off x="0" y="0"/>
            <a:ext cx="9140760" cy="4845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0" name="Google Shape;33;p5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31" name="Google Shape;34;p5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" name="Google Shape;35;p5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472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673520" y="1203480"/>
            <a:ext cx="4014720" cy="298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sldNum" idx="6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BE33BB8-054E-4EA1-B776-ACFB23A12438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1;p6"/>
          <p:cNvSpPr/>
          <p:nvPr/>
        </p:nvSpPr>
        <p:spPr>
          <a:xfrm>
            <a:off x="0" y="0"/>
            <a:ext cx="9140760" cy="4845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1" name="Google Shape;42;p6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42" name="Google Shape;43;p6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3" name="Google Shape;44;p6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ldNum" idx="7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042AB3F-FBCC-4232-8E37-58289FCEE90F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8;p7"/>
          <p:cNvSpPr/>
          <p:nvPr/>
        </p:nvSpPr>
        <p:spPr>
          <a:xfrm>
            <a:off x="0" y="0"/>
            <a:ext cx="9140760" cy="4845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8" name="Google Shape;49;p7"/>
          <p:cNvGrpSpPr/>
          <p:nvPr/>
        </p:nvGrpSpPr>
        <p:grpSpPr>
          <a:xfrm>
            <a:off x="530280" y="1208520"/>
            <a:ext cx="1339920" cy="14400"/>
            <a:chOff x="530280" y="1208520"/>
            <a:chExt cx="1339920" cy="14400"/>
          </a:xfrm>
        </p:grpSpPr>
        <p:sp>
          <p:nvSpPr>
            <p:cNvPr id="49" name="Google Shape;50;p7"/>
            <p:cNvSpPr/>
            <p:nvPr/>
          </p:nvSpPr>
          <p:spPr>
            <a:xfrm rot="16200000">
              <a:off x="1380600" y="733320"/>
              <a:ext cx="14400" cy="96444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0" name="Google Shape;51;p7"/>
            <p:cNvSpPr/>
            <p:nvPr/>
          </p:nvSpPr>
          <p:spPr>
            <a:xfrm rot="16200000">
              <a:off x="1009440" y="729360"/>
              <a:ext cx="14400" cy="9727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1" name="PlaceHolder 1"/>
          <p:cNvSpPr>
            <a:spLocks noGrp="1"/>
          </p:cNvSpPr>
          <p:nvPr>
            <p:ph type="sldNum" idx="8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72CC67F-4E1B-4710-8EE1-AC5C8A9E29F9}" type="slidenum">
              <a:rPr b="0" lang="fr" sz="1000" spc="-1" strike="noStrike">
                <a:solidFill>
                  <a:schemeClr val="accen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6;p8"/>
          <p:cNvGrpSpPr/>
          <p:nvPr/>
        </p:nvGrpSpPr>
        <p:grpSpPr>
          <a:xfrm>
            <a:off x="530280" y="4186440"/>
            <a:ext cx="1339920" cy="14400"/>
            <a:chOff x="530280" y="4186440"/>
            <a:chExt cx="1339920" cy="14400"/>
          </a:xfrm>
        </p:grpSpPr>
        <p:sp>
          <p:nvSpPr>
            <p:cNvPr id="53" name="Google Shape;57;p8"/>
            <p:cNvSpPr/>
            <p:nvPr/>
          </p:nvSpPr>
          <p:spPr>
            <a:xfrm rot="16200000">
              <a:off x="1380600" y="3711240"/>
              <a:ext cx="14400" cy="96444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4" name="Google Shape;58;p8"/>
            <p:cNvSpPr/>
            <p:nvPr/>
          </p:nvSpPr>
          <p:spPr>
            <a:xfrm rot="16200000">
              <a:off x="1009440" y="3707280"/>
              <a:ext cx="14400" cy="9727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5" name="PlaceHolder 1"/>
          <p:cNvSpPr>
            <a:spLocks noGrp="1"/>
          </p:cNvSpPr>
          <p:nvPr>
            <p:ph type="sldNum" idx="9"/>
          </p:nvPr>
        </p:nvSpPr>
        <p:spPr>
          <a:xfrm>
            <a:off x="8536320" y="4749840"/>
            <a:ext cx="545400" cy="3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r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660A8E2-4723-4B38-9091-62B2D9A41040}" type="slidenum">
              <a:rPr b="0" lang="fr" sz="1000" spc="-1" strike="noStrike">
                <a:solidFill>
                  <a:schemeClr val="lt1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2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2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8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www.fast.ai/" TargetMode="External"/><Relationship Id="rId2" Type="http://schemas.openxmlformats.org/officeDocument/2006/relationships/hyperlink" Target="https://www.youtube.com/@CNRS-FIDLE" TargetMode="External"/><Relationship Id="rId3" Type="http://schemas.openxmlformats.org/officeDocument/2006/relationships/hyperlink" Target="https://www.deeplearning.ai/" TargetMode="External"/><Relationship Id="rId4" Type="http://schemas.openxmlformats.org/officeDocument/2006/relationships/hyperlink" Target="https://feedly.com/" TargetMode="External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1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2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2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7684920" cy="166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4200" spc="-1" strike="noStrike">
                <a:solidFill>
                  <a:schemeClr val="dk2"/>
                </a:solidFill>
                <a:latin typeface="Raleway"/>
                <a:ea typeface="Raleway"/>
              </a:rPr>
              <a:t>Modern NLP 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subTitle"/>
          </p:nvPr>
        </p:nvSpPr>
        <p:spPr>
          <a:xfrm>
            <a:off x="914400" y="2202480"/>
            <a:ext cx="7684920" cy="995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58888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4200" spc="-1" strike="noStrike">
                <a:solidFill>
                  <a:schemeClr val="dk2"/>
                </a:solidFill>
                <a:latin typeface="Raleway"/>
                <a:ea typeface="Raleway"/>
              </a:rPr>
              <a:t>Based on Deep Learning and Language models.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4200" spc="-1" strike="noStrike">
                <a:solidFill>
                  <a:schemeClr val="dk2"/>
                </a:solidFill>
                <a:latin typeface="Raleway"/>
                <a:ea typeface="Raleway"/>
              </a:rPr>
              <a:t>Day 2 Morning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1"/>
          <a:stretch/>
        </p:blipFill>
        <p:spPr>
          <a:xfrm>
            <a:off x="0" y="3429000"/>
            <a:ext cx="9140760" cy="2769480"/>
          </a:xfrm>
          <a:prstGeom prst="rect">
            <a:avLst/>
          </a:prstGeom>
          <a:ln w="0">
            <a:noFill/>
          </a:ln>
        </p:spPr>
      </p:pic>
      <p:sp>
        <p:nvSpPr>
          <p:cNvPr id="147" name="Google Shape;88;p13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ffffff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8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7685640" cy="53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From RNN to LSTM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7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pic>
        <p:nvPicPr>
          <p:cNvPr id="188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pic>
        <p:nvPicPr>
          <p:cNvPr id="189" name="" descr=""/>
          <p:cNvPicPr/>
          <p:nvPr/>
        </p:nvPicPr>
        <p:blipFill>
          <a:blip r:embed="rId3"/>
          <a:stretch/>
        </p:blipFill>
        <p:spPr>
          <a:xfrm>
            <a:off x="1828800" y="1348920"/>
            <a:ext cx="5713560" cy="3450240"/>
          </a:xfrm>
          <a:prstGeom prst="rect">
            <a:avLst/>
          </a:prstGeom>
          <a:ln w="0">
            <a:noFill/>
          </a:ln>
        </p:spPr>
      </p:pic>
      <p:sp>
        <p:nvSpPr>
          <p:cNvPr id="190" name="Google Shape;88;p 12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7685640" cy="53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From LSTM to...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2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pic>
        <p:nvPicPr>
          <p:cNvPr id="193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pic>
        <p:nvPicPr>
          <p:cNvPr id="194" name="" descr=""/>
          <p:cNvPicPr/>
          <p:nvPr/>
        </p:nvPicPr>
        <p:blipFill>
          <a:blip r:embed="rId3"/>
          <a:stretch/>
        </p:blipFill>
        <p:spPr>
          <a:xfrm>
            <a:off x="5790240" y="0"/>
            <a:ext cx="3352320" cy="5141880"/>
          </a:xfrm>
          <a:prstGeom prst="rect">
            <a:avLst/>
          </a:prstGeom>
          <a:ln w="0">
            <a:noFill/>
          </a:ln>
        </p:spPr>
      </p:pic>
      <p:sp>
        <p:nvSpPr>
          <p:cNvPr id="195" name="PlaceHolder 8"/>
          <p:cNvSpPr/>
          <p:nvPr/>
        </p:nvSpPr>
        <p:spPr>
          <a:xfrm>
            <a:off x="685800" y="1371600"/>
            <a:ext cx="7685640" cy="53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rmAutofit fontScale="93333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Attention is All You Need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"/>
          <p:cNvSpPr/>
          <p:nvPr/>
        </p:nvSpPr>
        <p:spPr>
          <a:xfrm>
            <a:off x="685800" y="2286000"/>
            <a:ext cx="4799520" cy="205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 </a:t>
            </a:r>
            <a:r>
              <a:rPr b="0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Employs </a:t>
            </a:r>
            <a:r>
              <a:rPr b="1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self-attention</a:t>
            </a:r>
            <a:r>
              <a:rPr b="0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 mechanisms to assign varying degrees of importance to different words in a sentence, independently of their positions within the sequence.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   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Processes </a:t>
            </a:r>
            <a:r>
              <a:rPr b="1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entire sequences</a:t>
            </a:r>
            <a:r>
              <a:rPr b="0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 of data in parallel, which significantly speeds up training and enhances the model's ability to handle long-range dependencies.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   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Does </a:t>
            </a:r>
            <a:r>
              <a:rPr b="1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not use any recurrent</a:t>
            </a:r>
            <a:r>
              <a:rPr b="0" lang="en-US" sz="1300" spc="-1" strike="noStrike">
                <a:solidFill>
                  <a:srgbClr val="666666"/>
                </a:solidFill>
                <a:latin typeface="Lato"/>
                <a:ea typeface="DejaVu Sans"/>
              </a:rPr>
              <a:t> architecture (no data flow from one time step to the next), unlike LSTM.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729360" y="864360"/>
            <a:ext cx="7017840" cy="298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3600" spc="-1" strike="noStrike">
                <a:solidFill>
                  <a:schemeClr val="lt1"/>
                </a:solidFill>
                <a:latin typeface="Raleway"/>
                <a:ea typeface="Raleway"/>
              </a:rPr>
              <a:t>Practice !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8" name="" descr=""/>
          <p:cNvPicPr/>
          <p:nvPr/>
        </p:nvPicPr>
        <p:blipFill>
          <a:blip r:embed="rId1"/>
          <a:stretch/>
        </p:blipFill>
        <p:spPr>
          <a:xfrm>
            <a:off x="7592040" y="360"/>
            <a:ext cx="1549440" cy="1159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7685280" cy="1515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3600" spc="-1" strike="noStrike">
                <a:solidFill>
                  <a:schemeClr val="lt1"/>
                </a:solidFill>
                <a:latin typeface="Raleway"/>
                <a:ea typeface="Raleway"/>
              </a:rPr>
              <a:t>Annexes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sp>
        <p:nvSpPr>
          <p:cNvPr id="201" name="Google Shape;88;p 5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5640" cy="53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About Deep Learning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729360" y="2043000"/>
            <a:ext cx="7685640" cy="2755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fr" sz="1300" spc="-1" strike="noStrike" u="sng">
                <a:solidFill>
                  <a:srgbClr val="0000ee"/>
                </a:solidFill>
                <a:uFillTx/>
                <a:latin typeface="Lato"/>
                <a:ea typeface="Lato"/>
                <a:hlinkClick r:id="rId1"/>
              </a:rPr>
              <a:t>https://www.fast.ai/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fr" sz="1300" spc="-1" strike="noStrike" u="sng">
                <a:solidFill>
                  <a:srgbClr val="0000ee"/>
                </a:solidFill>
                <a:uFillTx/>
                <a:latin typeface="Lato"/>
                <a:ea typeface="Lato"/>
                <a:hlinkClick r:id="rId2"/>
              </a:rPr>
              <a:t>https://www.youtube.com/@CNRS-FIDLE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fr" sz="1300" spc="-1" strike="noStrike" u="sng">
                <a:solidFill>
                  <a:srgbClr val="0000ee"/>
                </a:solidFill>
                <a:uFillTx/>
                <a:latin typeface="Lato"/>
                <a:ea typeface="Lato"/>
                <a:hlinkClick r:id="rId3"/>
              </a:rPr>
              <a:t>https://www.deeplearning.ai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fr" sz="1300" spc="-1" strike="noStrike" u="sng">
                <a:solidFill>
                  <a:srgbClr val="0000ee"/>
                </a:solidFill>
                <a:uFillTx/>
                <a:latin typeface="Lato"/>
                <a:ea typeface="Lato"/>
                <a:hlinkClick r:id="rId4"/>
              </a:rPr>
              <a:t>https://feedly.com/</a:t>
            </a:r>
            <a:r>
              <a:rPr b="1" i="1" lang="fr" sz="1300" spc="-1" strike="noStrike" u="sng">
                <a:solidFill>
                  <a:srgbClr val="55308d"/>
                </a:solidFill>
                <a:uFillTx/>
                <a:latin typeface="Lato"/>
                <a:ea typeface="Lato"/>
              </a:rPr>
              <a:t> (Intell)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4" name="" descr=""/>
          <p:cNvPicPr/>
          <p:nvPr/>
        </p:nvPicPr>
        <p:blipFill>
          <a:blip r:embed="rId5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sp>
        <p:nvSpPr>
          <p:cNvPr id="205" name="Google Shape;88;p 7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29360" y="1354680"/>
            <a:ext cx="7685640" cy="53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2nd Day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29360" y="1828800"/>
            <a:ext cx="7685640" cy="296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Morning (~ 2h)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Smallest remainder of Day 1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King – Man + Woman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Using advanced embedding techniques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864000" indent="0">
              <a:lnSpc>
                <a:spcPct val="100000"/>
              </a:lnSpc>
              <a:spcBef>
                <a:spcPts val="1134"/>
              </a:spcBef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Afternoon (~ 4h)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Gentle introduction to delivery API + front End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Transfert learning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Fine Tuning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864000" indent="0">
              <a:lnSpc>
                <a:spcPct val="100000"/>
              </a:lnSpc>
              <a:spcBef>
                <a:spcPts val="1134"/>
              </a:spcBef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sp>
        <p:nvSpPr>
          <p:cNvPr id="152" name="Google Shape;88;p 1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ffffff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Google Shape;88;p 2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7685280" cy="1515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3600" spc="-1" strike="noStrike">
                <a:solidFill>
                  <a:schemeClr val="lt1"/>
                </a:solidFill>
                <a:latin typeface="Raleway"/>
                <a:ea typeface="Raleway"/>
              </a:rPr>
              <a:t>First … Let’s Talk ! 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sp>
        <p:nvSpPr>
          <p:cNvPr id="156" name="Google Shape;88;p 3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5640" cy="53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Small Remainder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29360" y="2043000"/>
            <a:ext cx="7685640" cy="2755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i="1" lang="fr" sz="1300" spc="-1" strike="noStrike">
                <a:solidFill>
                  <a:srgbClr val="333333"/>
                </a:solidFill>
                <a:latin typeface="Lato"/>
                <a:ea typeface="Lato"/>
              </a:rPr>
              <a:t>Project and goups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i="1" lang="fr" sz="1300" spc="-1" strike="noStrike">
                <a:solidFill>
                  <a:srgbClr val="333333"/>
                </a:solidFill>
                <a:latin typeface="Lato"/>
                <a:ea typeface="Lato"/>
              </a:rPr>
              <a:t>VSCode / PyCharm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i="1" lang="fr" sz="1300" spc="-1" strike="noStrike">
                <a:solidFill>
                  <a:srgbClr val="333333"/>
                </a:solidFill>
                <a:latin typeface="Lato"/>
                <a:ea typeface="Lato"/>
              </a:rPr>
              <a:t>Github Account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i="1" lang="fr" sz="1300" spc="-1" strike="noStrike">
                <a:solidFill>
                  <a:srgbClr val="333333"/>
                </a:solidFill>
                <a:latin typeface="Lato"/>
                <a:ea typeface="Lato"/>
              </a:rPr>
              <a:t>OpenAI GPT API Key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 algn="just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i="1" lang="fr" sz="1300" spc="-1" strike="noStrike">
                <a:solidFill>
                  <a:srgbClr val="333333"/>
                </a:solidFill>
                <a:latin typeface="Lato"/>
                <a:ea typeface="Lato"/>
              </a:rPr>
              <a:t>Exam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sp>
        <p:nvSpPr>
          <p:cNvPr id="160" name="Google Shape;88;p 6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542880" y="685800"/>
            <a:ext cx="7685640" cy="53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What is a Deep Learning Neural Network ?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612720" y="1371600"/>
            <a:ext cx="8184960" cy="342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Deep learning is a subfield of machine learning that focuses on using </a:t>
            </a:r>
            <a:r>
              <a:rPr b="1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neural networks</a:t>
            </a: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 with many layers—hence the term "deep."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Deep learning has been behind many recent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advancements in areas like </a:t>
            </a:r>
            <a:r>
              <a:rPr b="1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computer vision, natural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 </a:t>
            </a:r>
            <a:r>
              <a:rPr b="1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language processing</a:t>
            </a: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, and audio recognition.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Differences between </a:t>
            </a:r>
            <a:r>
              <a:rPr b="1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Deep Learning</a:t>
            </a: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 and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Classical Machine Learning : Model Complexity / 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r" sz="1300" spc="-1" strike="noStrike">
                <a:solidFill>
                  <a:schemeClr val="accent1"/>
                </a:solidFill>
                <a:latin typeface="Lato"/>
                <a:ea typeface="Lato"/>
              </a:rPr>
              <a:t>Feature Engineering / Handling Unstructured Data / Scalability with Data / Interpretability ...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sp>
        <p:nvSpPr>
          <p:cNvPr id="164" name="Google Shape;88;p 13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5" name="" descr=""/>
          <p:cNvPicPr/>
          <p:nvPr/>
        </p:nvPicPr>
        <p:blipFill>
          <a:blip r:embed="rId2"/>
          <a:stretch/>
        </p:blipFill>
        <p:spPr>
          <a:xfrm>
            <a:off x="4583520" y="2024280"/>
            <a:ext cx="4570920" cy="2037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542520" y="627840"/>
            <a:ext cx="7685640" cy="53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The Very First ‘not so deep’ Neural Network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pic>
        <p:nvPicPr>
          <p:cNvPr id="168" name="" descr=""/>
          <p:cNvPicPr/>
          <p:nvPr/>
        </p:nvPicPr>
        <p:blipFill>
          <a:blip r:embed="rId2"/>
          <a:stretch/>
        </p:blipFill>
        <p:spPr>
          <a:xfrm>
            <a:off x="457200" y="1809000"/>
            <a:ext cx="4342320" cy="2304720"/>
          </a:xfrm>
          <a:prstGeom prst="rect">
            <a:avLst/>
          </a:prstGeom>
          <a:ln w="0">
            <a:noFill/>
          </a:ln>
        </p:spPr>
      </p:pic>
      <p:sp>
        <p:nvSpPr>
          <p:cNvPr id="169" name="Google Shape;88;p 8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" descr=""/>
          <p:cNvPicPr/>
          <p:nvPr/>
        </p:nvPicPr>
        <p:blipFill>
          <a:blip r:embed="rId3"/>
          <a:stretch/>
        </p:blipFill>
        <p:spPr>
          <a:xfrm>
            <a:off x="4800600" y="1817640"/>
            <a:ext cx="4006080" cy="2435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42520" y="609480"/>
            <a:ext cx="7685640" cy="53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Most famous network : the CNN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2" name="" descr=""/>
          <p:cNvPicPr/>
          <p:nvPr/>
        </p:nvPicPr>
        <p:blipFill>
          <a:blip r:embed="rId1"/>
          <a:stretch/>
        </p:blipFill>
        <p:spPr>
          <a:xfrm>
            <a:off x="1594440" y="1828800"/>
            <a:ext cx="6405120" cy="2884680"/>
          </a:xfrm>
          <a:prstGeom prst="rect">
            <a:avLst/>
          </a:prstGeom>
          <a:ln w="0">
            <a:noFill/>
          </a:ln>
        </p:spPr>
      </p:pic>
      <p:pic>
        <p:nvPicPr>
          <p:cNvPr id="173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pic>
        <p:nvPicPr>
          <p:cNvPr id="174" name="" descr=""/>
          <p:cNvPicPr/>
          <p:nvPr/>
        </p:nvPicPr>
        <p:blipFill>
          <a:blip r:embed="rId3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sp>
        <p:nvSpPr>
          <p:cNvPr id="175" name="Google Shape;88;p 9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542520" y="609480"/>
            <a:ext cx="7685640" cy="53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Most important Feature in DL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pic>
        <p:nvPicPr>
          <p:cNvPr id="178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pic>
        <p:nvPicPr>
          <p:cNvPr id="179" name="" descr=""/>
          <p:cNvPicPr/>
          <p:nvPr/>
        </p:nvPicPr>
        <p:blipFill>
          <a:blip r:embed="rId3"/>
          <a:stretch/>
        </p:blipFill>
        <p:spPr>
          <a:xfrm>
            <a:off x="1600560" y="1600200"/>
            <a:ext cx="6399360" cy="2748960"/>
          </a:xfrm>
          <a:prstGeom prst="rect">
            <a:avLst/>
          </a:prstGeom>
          <a:ln w="0">
            <a:noFill/>
          </a:ln>
        </p:spPr>
      </p:pic>
      <p:sp>
        <p:nvSpPr>
          <p:cNvPr id="180" name="Google Shape;88;p 10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42520" y="627840"/>
            <a:ext cx="7685640" cy="53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" sz="2600" spc="-1" strike="noStrike">
                <a:solidFill>
                  <a:schemeClr val="dk2"/>
                </a:solidFill>
                <a:latin typeface="Raleway"/>
                <a:ea typeface="Raleway"/>
              </a:rPr>
              <a:t>Better for NLP : The RNN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2" name="" descr=""/>
          <p:cNvPicPr/>
          <p:nvPr/>
        </p:nvPicPr>
        <p:blipFill>
          <a:blip r:embed="rId1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pic>
        <p:nvPicPr>
          <p:cNvPr id="183" name="" descr=""/>
          <p:cNvPicPr/>
          <p:nvPr/>
        </p:nvPicPr>
        <p:blipFill>
          <a:blip r:embed="rId2"/>
          <a:stretch/>
        </p:blipFill>
        <p:spPr>
          <a:xfrm>
            <a:off x="7591680" y="0"/>
            <a:ext cx="1549440" cy="1159920"/>
          </a:xfrm>
          <a:prstGeom prst="rect">
            <a:avLst/>
          </a:prstGeom>
          <a:ln w="0">
            <a:noFill/>
          </a:ln>
        </p:spPr>
      </p:pic>
      <p:pic>
        <p:nvPicPr>
          <p:cNvPr id="184" name="" descr=""/>
          <p:cNvPicPr/>
          <p:nvPr/>
        </p:nvPicPr>
        <p:blipFill>
          <a:blip r:embed="rId3"/>
          <a:stretch/>
        </p:blipFill>
        <p:spPr>
          <a:xfrm>
            <a:off x="1185480" y="1416240"/>
            <a:ext cx="6586200" cy="3155040"/>
          </a:xfrm>
          <a:prstGeom prst="rect">
            <a:avLst/>
          </a:prstGeom>
          <a:ln w="0">
            <a:noFill/>
          </a:ln>
        </p:spPr>
      </p:pic>
      <p:sp>
        <p:nvSpPr>
          <p:cNvPr id="185" name="Google Shape;88;p 11"/>
          <p:cNvSpPr/>
          <p:nvPr/>
        </p:nvSpPr>
        <p:spPr>
          <a:xfrm>
            <a:off x="7772400" y="4816440"/>
            <a:ext cx="1348560" cy="27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9120" bIns="6912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" sz="900" spc="-1" strike="noStrike">
                <a:solidFill>
                  <a:srgbClr val="000000"/>
                </a:solidFill>
                <a:latin typeface="Lato"/>
                <a:ea typeface="Lato"/>
              </a:rPr>
              <a:t>Alexandre Gazagnes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</TotalTime>
  <Application>LibreOffice/7.6.5.2$Linux_X86_64 LibreOffice_project/60$Build-2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2024-04-16T14:49:38Z</dcterms:modified>
  <cp:revision>104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